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81" r:id="rId5"/>
    <p:sldId id="297" r:id="rId6"/>
    <p:sldId id="287" r:id="rId7"/>
    <p:sldId id="277" r:id="rId8"/>
    <p:sldId id="257" r:id="rId9"/>
    <p:sldId id="283" r:id="rId10"/>
    <p:sldId id="286" r:id="rId11"/>
    <p:sldId id="289" r:id="rId12"/>
    <p:sldId id="296" r:id="rId13"/>
    <p:sldId id="2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D3047"/>
    <a:srgbClr val="0B2B41"/>
    <a:srgbClr val="114263"/>
    <a:srgbClr val="401918"/>
    <a:srgbClr val="731F1C"/>
    <a:srgbClr val="AB678E"/>
    <a:srgbClr val="B2606E"/>
    <a:srgbClr val="CA929B"/>
    <a:srgbClr val="248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03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4338A-2C54-48B6-A869-F1523EB17642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D57C9-54A6-4BAA-A5CD-C535F9370C4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205A9-A302-429C-8AB8-C362C4362DF4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82289-BCFD-4053-9D06-A9140C63A45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‹Nº›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xmlns="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xmlns="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xmlns="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xmlns="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‹Nº›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‹Nº›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‹Nº›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‹Nº›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‹Nº›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xmlns="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xmlns="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xmlns="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xmlns="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xmlns="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xmlns="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xmlns="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xmlns="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xmlns="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xmlns="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xmlns="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‹Nº›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‹Nº›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Three people sitting at picnic table">
            <a:extLst>
              <a:ext uri="{FF2B5EF4-FFF2-40B4-BE49-F238E27FC236}">
                <a16:creationId xmlns:a16="http://schemas.microsoft.com/office/drawing/2014/main" xmlns="" id="{0B90EB26-97FD-4B8B-86E0-B00589E09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690" y="0"/>
            <a:ext cx="6676568" cy="6858000"/>
          </a:xfrm>
        </p:spPr>
      </p:pic>
      <p:sp>
        <p:nvSpPr>
          <p:cNvPr id="2" name="Title 1" descr="title">
            <a:extLst>
              <a:ext uri="{FF2B5EF4-FFF2-40B4-BE49-F238E27FC236}">
                <a16:creationId xmlns:a16="http://schemas.microsoft.com/office/drawing/2014/main" xmlns="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4626" y="1762539"/>
            <a:ext cx="5181600" cy="1666461"/>
          </a:xfrm>
        </p:spPr>
        <p:txBody>
          <a:bodyPr/>
          <a:lstStyle/>
          <a:p>
            <a:pPr algn="ctr"/>
            <a:r>
              <a:rPr lang="en-US" sz="6600" dirty="0"/>
              <a:t>Job </a:t>
            </a:r>
            <a:br>
              <a:rPr lang="en-US" sz="6600" dirty="0"/>
            </a:br>
            <a:r>
              <a:rPr lang="en-US" sz="6600" dirty="0"/>
              <a:t>Interviews</a:t>
            </a:r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xmlns="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April</a:t>
            </a:r>
          </a:p>
          <a:p>
            <a:r>
              <a:rPr lang="en-US" dirty="0"/>
              <a:t>2020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B664AAE-5AE9-41D7-8346-002B9F445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3" b="40197" l="19167" r="5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7" t="6949" r="47734" b="59812"/>
          <a:stretch/>
        </p:blipFill>
        <p:spPr>
          <a:xfrm>
            <a:off x="425003" y="193183"/>
            <a:ext cx="2253803" cy="2279561"/>
          </a:xfrm>
          <a:prstGeom prst="rect">
            <a:avLst/>
          </a:prstGeom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463639" y="2411103"/>
            <a:ext cx="221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English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round a wooden table&#10;">
            <a:extLst>
              <a:ext uri="{FF2B5EF4-FFF2-40B4-BE49-F238E27FC236}">
                <a16:creationId xmlns:a16="http://schemas.microsoft.com/office/drawing/2014/main" xmlns="" id="{D48306FF-9A46-43AC-BC11-DE5D9F2D18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1664CF3-C0D1-4769-8E59-8694AF079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5625"/>
            <a:ext cx="12191999" cy="685799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5325EDA-7343-463C-83EC-5D799E8B81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621169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2" name="Title 41" descr="title">
            <a:extLst>
              <a:ext uri="{FF2B5EF4-FFF2-40B4-BE49-F238E27FC236}">
                <a16:creationId xmlns:a16="http://schemas.microsoft.com/office/drawing/2014/main" xmlns="" id="{72FCEAE4-FA74-4446-B2F5-9AFA2DA13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719" y="1191601"/>
            <a:ext cx="5578995" cy="879928"/>
          </a:xfrm>
        </p:spPr>
        <p:txBody>
          <a:bodyPr/>
          <a:lstStyle/>
          <a:p>
            <a:r>
              <a:rPr lang="en-US" b="0" dirty="0"/>
              <a:t>THANK YOU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xmlns="" id="{FF17C705-3351-4B11-BD28-D0CACC12D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22755" y="2930325"/>
            <a:ext cx="469807" cy="79404"/>
            <a:chOff x="9330846" y="5054600"/>
            <a:chExt cx="676275" cy="114300"/>
          </a:xfrm>
          <a:solidFill>
            <a:schemeClr val="bg1"/>
          </a:solidFill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xmlns="" id="{925FEBFE-A26D-4E0B-B884-7E186CD878E5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xmlns="" id="{2A24665D-D5CF-4F18-A88A-8E4471800E8D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xmlns="" id="{39F2203F-31BF-4705-AC57-E197602982AA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xmlns="" id="{D4734E32-080E-49F2-89F3-16F0DBB5D130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4" name="Content Placeholder 93" descr="User">
            <a:extLst>
              <a:ext uri="{FF2B5EF4-FFF2-40B4-BE49-F238E27FC236}">
                <a16:creationId xmlns:a16="http://schemas.microsoft.com/office/drawing/2014/main" xmlns="" id="{5AC6F288-703B-45A1-9B56-079BD755B2CB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/>
      </p:pic>
      <p:sp>
        <p:nvSpPr>
          <p:cNvPr id="80" name="Text Placeholder 79" descr="name of user">
            <a:extLst>
              <a:ext uri="{FF2B5EF4-FFF2-40B4-BE49-F238E27FC236}">
                <a16:creationId xmlns:a16="http://schemas.microsoft.com/office/drawing/2014/main" xmlns="" id="{40F0AA8D-0756-4350-8005-9BCD0DDB3B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Miss. Francisca </a:t>
            </a:r>
            <a:r>
              <a:rPr lang="en-US" dirty="0" err="1"/>
              <a:t>Ipinza</a:t>
            </a:r>
            <a:r>
              <a:rPr lang="en-US" dirty="0"/>
              <a:t>   III°C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8695A66A-1D9E-4D4E-9067-DC97380D3F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756601" y="41430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 Placeholder 85" descr="user phone">
            <a:extLst>
              <a:ext uri="{FF2B5EF4-FFF2-40B4-BE49-F238E27FC236}">
                <a16:creationId xmlns:a16="http://schemas.microsoft.com/office/drawing/2014/main" xmlns="" id="{60CCF183-9FEB-4677-9379-BC01A7251D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59075" y="4351113"/>
            <a:ext cx="3695206" cy="318037"/>
          </a:xfrm>
        </p:spPr>
        <p:txBody>
          <a:bodyPr/>
          <a:lstStyle/>
          <a:p>
            <a:r>
              <a:rPr lang="en-US" dirty="0"/>
              <a:t>Miss. Daniela Moreno  III°A y III°B</a:t>
            </a:r>
          </a:p>
          <a:p>
            <a:endParaRPr lang="en-US" dirty="0"/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529648F7-20E3-4312-823A-D8265A94AF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756601" y="48669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Content Placeholder 97" descr="Envelope">
            <a:extLst>
              <a:ext uri="{FF2B5EF4-FFF2-40B4-BE49-F238E27FC236}">
                <a16:creationId xmlns:a16="http://schemas.microsoft.com/office/drawing/2014/main" xmlns="" id="{0B9C03E0-6367-44D9-A740-AA6436F075E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/>
      </p:pic>
      <p:sp>
        <p:nvSpPr>
          <p:cNvPr id="87" name="Text Placeholder 86" descr="user email">
            <a:extLst>
              <a:ext uri="{FF2B5EF4-FFF2-40B4-BE49-F238E27FC236}">
                <a16:creationId xmlns:a16="http://schemas.microsoft.com/office/drawing/2014/main" xmlns="" id="{DF3FE72B-F9BD-472F-A413-71BEEF95F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CL" dirty="0"/>
              <a:t>francisca.ipinza@elar.cl</a:t>
            </a:r>
            <a:endParaRPr lang="en-US" dirty="0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xmlns="" id="{8F841485-6093-48AB-9892-0FB58675C7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756601" y="56162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428E37-737D-4051-B77F-5C9B749A889D}"/>
              </a:ext>
            </a:extLst>
          </p:cNvPr>
          <p:cNvSpPr txBox="1"/>
          <p:nvPr/>
        </p:nvSpPr>
        <p:spPr>
          <a:xfrm>
            <a:off x="1292562" y="5788171"/>
            <a:ext cx="276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daniela.moreno@elar.cl</a:t>
            </a:r>
          </a:p>
        </p:txBody>
      </p:sp>
    </p:spTree>
    <p:extLst>
      <p:ext uri="{BB962C8B-B14F-4D97-AF65-F5344CB8AC3E}">
        <p14:creationId xmlns:p14="http://schemas.microsoft.com/office/powerpoint/2010/main" val="2674200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7274144" y="1291772"/>
            <a:ext cx="4379976" cy="3087045"/>
          </a:xfrm>
        </p:spPr>
        <p:txBody>
          <a:bodyPr/>
          <a:lstStyle/>
          <a:p>
            <a:r>
              <a:rPr lang="en-US" sz="2000" dirty="0" smtClean="0"/>
              <a:t>Have you been in a job interview before or similar?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Do you think is a good idea to be  prepared to get a job interview?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/>
              <a:t/>
            </a:r>
            <a:br>
              <a:rPr lang="en-US" sz="1050" dirty="0"/>
            </a:br>
            <a:endParaRPr lang="en-US" sz="1050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7274144" y="459793"/>
            <a:ext cx="4178808" cy="521208"/>
          </a:xfrm>
        </p:spPr>
        <p:txBody>
          <a:bodyPr/>
          <a:lstStyle/>
          <a:p>
            <a:r>
              <a:rPr lang="en-US" sz="3200" dirty="0" smtClean="0"/>
              <a:t>Before Watching</a:t>
            </a:r>
            <a:endParaRPr lang="en-US" sz="3200" dirty="0"/>
          </a:p>
        </p:txBody>
      </p:sp>
      <p:pic>
        <p:nvPicPr>
          <p:cNvPr id="5" name="Picture Placeholder 6" descr="arial view of boy sitting at his laptop">
            <a:extLst>
              <a:ext uri="{FF2B5EF4-FFF2-40B4-BE49-F238E27FC236}">
                <a16:creationId xmlns:a16="http://schemas.microsoft.com/office/drawing/2014/main" xmlns="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5" b="1365"/>
          <a:stretch>
            <a:fillRect/>
          </a:stretch>
        </p:blipFill>
        <p:spPr/>
      </p:pic>
      <p:sp>
        <p:nvSpPr>
          <p:cNvPr id="6" name="Subtítulo 3"/>
          <p:cNvSpPr txBox="1">
            <a:spLocks/>
          </p:cNvSpPr>
          <p:nvPr/>
        </p:nvSpPr>
        <p:spPr>
          <a:xfrm>
            <a:off x="6859874" y="3168396"/>
            <a:ext cx="4178808" cy="521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rgbClr val="B2606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3200" dirty="0" err="1" smtClean="0"/>
              <a:t>Search</a:t>
            </a:r>
            <a:r>
              <a:rPr lang="es-CL" sz="3200" dirty="0" smtClean="0"/>
              <a:t> </a:t>
            </a:r>
            <a:r>
              <a:rPr lang="es-CL" sz="3200" dirty="0" err="1" smtClean="0"/>
              <a:t>for</a:t>
            </a:r>
            <a:r>
              <a:rPr lang="es-CL" sz="3200" dirty="0" smtClean="0"/>
              <a:t> </a:t>
            </a:r>
            <a:r>
              <a:rPr lang="es-CL" sz="3200" dirty="0" err="1" smtClean="0"/>
              <a:t>these</a:t>
            </a:r>
            <a:r>
              <a:rPr lang="es-CL" sz="3200" dirty="0" smtClean="0"/>
              <a:t> new </a:t>
            </a:r>
            <a:r>
              <a:rPr lang="es-CL" sz="3200" dirty="0" err="1" smtClean="0"/>
              <a:t>words</a:t>
            </a:r>
            <a:r>
              <a:rPr lang="es-CL" sz="3200" dirty="0" smtClean="0"/>
              <a:t> and </a:t>
            </a:r>
            <a:r>
              <a:rPr lang="es-CL" sz="3200" dirty="0" err="1" smtClean="0"/>
              <a:t>expressions</a:t>
            </a:r>
            <a:r>
              <a:rPr lang="es-CL" sz="3200" dirty="0" smtClean="0"/>
              <a:t>…</a:t>
            </a:r>
            <a:endParaRPr lang="es-CL" sz="3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6283981" y="4538757"/>
            <a:ext cx="533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Gather -  hunter – What do you do? – skills – C.V. - chief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54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room of red chairs in front of a window">
            <a:extLst>
              <a:ext uri="{FF2B5EF4-FFF2-40B4-BE49-F238E27FC236}">
                <a16:creationId xmlns:a16="http://schemas.microsoft.com/office/drawing/2014/main" xmlns="" id="{E983D85E-34D8-430D-875F-7EBB69A6B7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B664AAE-5AE9-41D7-8346-002B9F445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JOB INTERVIEW">
            <a:hlinkClick r:id="" action="ppaction://media"/>
            <a:extLst>
              <a:ext uri="{FF2B5EF4-FFF2-40B4-BE49-F238E27FC236}">
                <a16:creationId xmlns:a16="http://schemas.microsoft.com/office/drawing/2014/main" xmlns="" id="{B5CC22EB-D931-440D-A918-77D53BDA5A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662" y="450575"/>
            <a:ext cx="9912626" cy="542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8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group of students at a table studying in the library">
            <a:extLst>
              <a:ext uri="{FF2B5EF4-FFF2-40B4-BE49-F238E27FC236}">
                <a16:creationId xmlns:a16="http://schemas.microsoft.com/office/drawing/2014/main" xmlns="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96D2D9B-E0B9-499F-9404-108DB59E45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0"/>
            <a:ext cx="6957056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xmlns="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1" name="Title 30" descr="title">
            <a:extLst>
              <a:ext uri="{FF2B5EF4-FFF2-40B4-BE49-F238E27FC236}">
                <a16:creationId xmlns:a16="http://schemas.microsoft.com/office/drawing/2014/main" xmlns="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735" y="1083167"/>
            <a:ext cx="5779980" cy="2634273"/>
          </a:xfrm>
        </p:spPr>
        <p:txBody>
          <a:bodyPr/>
          <a:lstStyle/>
          <a:p>
            <a:r>
              <a:rPr lang="en-US" sz="4800" dirty="0"/>
              <a:t>How much can you remember about the video?</a:t>
            </a:r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xmlns="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b="1" i="1" dirty="0"/>
              <a:t>Let’s see…</a:t>
            </a:r>
          </a:p>
        </p:txBody>
      </p:sp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rial view of boy sitting at his laptop">
            <a:extLst>
              <a:ext uri="{FF2B5EF4-FFF2-40B4-BE49-F238E27FC236}">
                <a16:creationId xmlns:a16="http://schemas.microsoft.com/office/drawing/2014/main" xmlns="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2930167" y="0"/>
            <a:ext cx="7388298" cy="6858000"/>
            <a:chOff x="1826589" y="0"/>
            <a:chExt cx="7388298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89" y="257269"/>
            <a:ext cx="6891564" cy="514253"/>
          </a:xfrm>
        </p:spPr>
        <p:txBody>
          <a:bodyPr/>
          <a:lstStyle/>
          <a:p>
            <a:pPr algn="ctr"/>
            <a:r>
              <a:rPr lang="en-US" sz="4400" dirty="0">
                <a:latin typeface="Arial" panose="020B0604020202090204" pitchFamily="34" charset="0"/>
                <a:cs typeface="Arial" panose="020B0604020202090204" pitchFamily="34" charset="0"/>
              </a:rPr>
              <a:t>Quiz</a:t>
            </a:r>
          </a:p>
        </p:txBody>
      </p:sp>
      <p:sp>
        <p:nvSpPr>
          <p:cNvPr id="23" name="Text Placeholder 22" descr="content block 1">
            <a:extLst>
              <a:ext uri="{FF2B5EF4-FFF2-40B4-BE49-F238E27FC236}">
                <a16:creationId xmlns:a16="http://schemas.microsoft.com/office/drawing/2014/main" xmlns="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557" y="1456415"/>
            <a:ext cx="9182397" cy="4630063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AutoNum type="arabicParenR"/>
            </a:pPr>
            <a:r>
              <a:rPr lang="en-US" sz="2400" dirty="0"/>
              <a:t>What does the interviewed do? </a:t>
            </a: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en-US" sz="2400" dirty="0"/>
              <a:t>What do men need these days?</a:t>
            </a: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en-US" sz="2400" dirty="0"/>
              <a:t>How long did the man live with the other tribe?</a:t>
            </a: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en-US" sz="2400" dirty="0"/>
              <a:t>Why did the man leave the tribe?</a:t>
            </a:r>
          </a:p>
          <a:p>
            <a:pPr marL="342900" indent="-342900">
              <a:lnSpc>
                <a:spcPct val="200000"/>
              </a:lnSpc>
              <a:buAutoNum type="arabicParenR"/>
            </a:pPr>
            <a:r>
              <a:rPr lang="en-US" sz="2400" dirty="0"/>
              <a:t>Finally, did the man obtain the job? Why?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52937FB-CDE3-46B3-8481-AB5DB8C4BA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Slide Number Placeholder 5" descr="Slide number">
            <a:extLst>
              <a:ext uri="{FF2B5EF4-FFF2-40B4-BE49-F238E27FC236}">
                <a16:creationId xmlns:a16="http://schemas.microsoft.com/office/drawing/2014/main" xmlns="" id="{11457662-C1A5-4B93-8E30-88025E27C46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25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walking with a bookbag and bike">
            <a:extLst>
              <a:ext uri="{FF2B5EF4-FFF2-40B4-BE49-F238E27FC236}">
                <a16:creationId xmlns:a16="http://schemas.microsoft.com/office/drawing/2014/main" xmlns="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125" y="0"/>
            <a:ext cx="5355875" cy="6858000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B025618-C830-4992-9CD3-D9E49BC79E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2595847" y="0"/>
            <a:ext cx="7388298" cy="6858000"/>
            <a:chOff x="1826589" y="0"/>
            <a:chExt cx="7388298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xmlns="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0051AD99-BC4A-487F-BE1C-486FC5B8E9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xmlns="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727" y="292453"/>
            <a:ext cx="6891564" cy="830997"/>
          </a:xfrm>
        </p:spPr>
        <p:txBody>
          <a:bodyPr/>
          <a:lstStyle/>
          <a:p>
            <a:pPr algn="ctr"/>
            <a:r>
              <a:rPr lang="en-US" sz="3200" dirty="0"/>
              <a:t>Suffixes and Job</a:t>
            </a:r>
          </a:p>
        </p:txBody>
      </p:sp>
      <p:sp>
        <p:nvSpPr>
          <p:cNvPr id="23" name="Text Placeholder 22" descr="content block 1">
            <a:extLst>
              <a:ext uri="{FF2B5EF4-FFF2-40B4-BE49-F238E27FC236}">
                <a16:creationId xmlns:a16="http://schemas.microsoft.com/office/drawing/2014/main" xmlns="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583" y="1392731"/>
            <a:ext cx="7673008" cy="1144312"/>
          </a:xfrm>
        </p:spPr>
        <p:txBody>
          <a:bodyPr/>
          <a:lstStyle/>
          <a:p>
            <a:r>
              <a:rPr lang="en-US" sz="1800" dirty="0"/>
              <a:t>Suffixes are a group of letters added to the end of the word to change its part of speech or its meaning. Example: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52937FB-CDE3-46B3-8481-AB5DB8C4BA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5" descr="Slide number">
            <a:extLst>
              <a:ext uri="{FF2B5EF4-FFF2-40B4-BE49-F238E27FC236}">
                <a16:creationId xmlns:a16="http://schemas.microsoft.com/office/drawing/2014/main" xmlns="" id="{79161314-0A22-4109-A2B1-41E87EFE1E18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11">
            <a:extLst>
              <a:ext uri="{FF2B5EF4-FFF2-40B4-BE49-F238E27FC236}">
                <a16:creationId xmlns:a16="http://schemas.microsoft.com/office/drawing/2014/main" xmlns="" id="{626B19D8-3787-42E1-A7C9-915C29AEF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475356"/>
              </p:ext>
            </p:extLst>
          </p:nvPr>
        </p:nvGraphicFramePr>
        <p:xfrm>
          <a:off x="387992" y="2349684"/>
          <a:ext cx="8127999" cy="33375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429253065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92882293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926925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SUFFIXES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BASE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JOB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0247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b="1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lang="es-CL" b="1" dirty="0" err="1" smtClean="0">
                          <a:solidFill>
                            <a:srgbClr val="C00000"/>
                          </a:solidFill>
                        </a:rPr>
                        <a:t>ant</a:t>
                      </a:r>
                      <a:endParaRPr lang="es-CL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C00000"/>
                          </a:solidFill>
                        </a:rPr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C00000"/>
                          </a:solidFill>
                        </a:rPr>
                        <a:t>assistant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9862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b="1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C00000"/>
                          </a:solidFill>
                        </a:rPr>
                        <a:t>Account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C00000"/>
                          </a:solidFill>
                        </a:rPr>
                        <a:t>accountant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1706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393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b="1" dirty="0" smtClean="0">
                          <a:solidFill>
                            <a:srgbClr val="7030A0"/>
                          </a:solidFill>
                        </a:rPr>
                        <a:t>-</a:t>
                      </a:r>
                      <a:r>
                        <a:rPr lang="es-CL" b="1" dirty="0" err="1" smtClean="0">
                          <a:solidFill>
                            <a:srgbClr val="7030A0"/>
                          </a:solidFill>
                        </a:rPr>
                        <a:t>or</a:t>
                      </a:r>
                      <a:endParaRPr lang="es-CL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7030A0"/>
                          </a:solidFill>
                        </a:rPr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7030A0"/>
                          </a:solidFill>
                        </a:rPr>
                        <a:t>actor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4767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7030A0"/>
                          </a:solidFill>
                        </a:rPr>
                        <a:t>Operate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7030A0"/>
                          </a:solidFill>
                        </a:rPr>
                        <a:t>operator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383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8213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s-CL" b="1" dirty="0" err="1" smtClean="0">
                          <a:solidFill>
                            <a:srgbClr val="002060"/>
                          </a:solidFill>
                        </a:rPr>
                        <a:t>er</a:t>
                      </a:r>
                      <a:endParaRPr lang="es-CL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2060"/>
                          </a:solidFill>
                        </a:rPr>
                        <a:t>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2060"/>
                          </a:solidFill>
                        </a:rPr>
                        <a:t>dancer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7026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2060"/>
                          </a:solidFill>
                        </a:rPr>
                        <a:t>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>
                          <a:solidFill>
                            <a:srgbClr val="002060"/>
                          </a:solidFill>
                        </a:rPr>
                        <a:t>player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2464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823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ob suffixes - Vocabulary - BBC Learning English">
            <a:hlinkClick r:id="" action="ppaction://media"/>
            <a:extLst>
              <a:ext uri="{FF2B5EF4-FFF2-40B4-BE49-F238E27FC236}">
                <a16:creationId xmlns:a16="http://schemas.microsoft.com/office/drawing/2014/main" xmlns="" id="{C76696FB-29DD-4488-9E2A-D7FDE064BE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xmlns="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 descr="girl with headphones, backpack, and stack of binders/books">
            <a:extLst>
              <a:ext uri="{FF2B5EF4-FFF2-40B4-BE49-F238E27FC236}">
                <a16:creationId xmlns:a16="http://schemas.microsoft.com/office/drawing/2014/main" xmlns="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7969C14-1078-4610-9BC5-74119C9B8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531D018-EFA3-4346-AB80-7CE436393D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FA9D7AC8-80D5-49DC-A585-FCFFA6CA4B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xmlns="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Quiz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xmlns="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5" y="5047107"/>
            <a:ext cx="5678713" cy="100584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Complete the following worksheet using suffixes.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862BC4D-BD7A-417E-A34A-59CE4D4A6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52937FB-CDE3-46B3-8481-AB5DB8C4BA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xmlns="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ordArt 3">
            <a:extLst>
              <a:ext uri="{FF2B5EF4-FFF2-40B4-BE49-F238E27FC236}">
                <a16:creationId xmlns:a16="http://schemas.microsoft.com/office/drawing/2014/main" xmlns="" id="{D5B76E45-1F80-48C3-898D-E864068FF6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73657" y="109676"/>
            <a:ext cx="3835400" cy="102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3600" kern="10" spc="0" normalizeH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pattFill prst="wdDnDiag">
                  <a:fgClr>
                    <a:srgbClr val="FF0000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Jobs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9D42EE0D-AA45-47B8-AECC-44FAB06C0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39" y="1493216"/>
            <a:ext cx="3867150" cy="536575"/>
          </a:xfrm>
          <a:prstGeom prst="rect">
            <a:avLst/>
          </a:prstGeom>
          <a:solidFill>
            <a:srgbClr val="ECF1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Choose the correct ending for the jobs:  </a:t>
            </a:r>
            <a:r>
              <a:rPr kumimoji="0" lang="en-GB" altLang="es-CL" sz="11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-er, -or, -ant,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1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-ian,</a:t>
            </a:r>
            <a:r>
              <a:rPr kumimoji="0" lang="en-GB" altLang="es-CL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  or -</a:t>
            </a:r>
            <a:r>
              <a:rPr kumimoji="0" lang="en-GB" altLang="es-CL" sz="11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ist</a:t>
            </a:r>
            <a:r>
              <a:rPr kumimoji="0" lang="en-GB" altLang="es-CL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. Then match the pictures to the jobs.</a:t>
            </a:r>
            <a:endParaRPr kumimoji="0" lang="es-CL" altLang="es-C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99176D28-0778-4D6A-95AD-2F576FEB2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39" y="2255285"/>
            <a:ext cx="1511022" cy="4251325"/>
          </a:xfrm>
          <a:prstGeom prst="rect">
            <a:avLst/>
          </a:prstGeom>
          <a:gradFill rotWithShape="0">
            <a:gsLst>
              <a:gs pos="0">
                <a:srgbClr val="F4F3EC"/>
              </a:gs>
              <a:gs pos="100000">
                <a:srgbClr val="F4F3EC">
                  <a:gamma/>
                  <a:tint val="20000"/>
                  <a:invGamma/>
                </a:srgbClr>
              </a:gs>
            </a:gsLst>
            <a:lin ang="0" scaled="1"/>
          </a:gra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risten ITC" panose="03050502040202030202" pitchFamily="66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act_____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dent_____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doct</a:t>
            </a: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driv</a:t>
            </a: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hairdress</a:t>
            </a: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journal_____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reception_____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wait_____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beautic</a:t>
            </a: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clean_____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electric_____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optic_____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photograph_____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plumb_____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sales assist_____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s-CL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</a:rPr>
              <a:t>teach_____</a:t>
            </a:r>
            <a:endParaRPr kumimoji="0" lang="es-CL" altLang="es-C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  <p:pic>
        <p:nvPicPr>
          <p:cNvPr id="1030" name="Imagen 7">
            <a:extLst>
              <a:ext uri="{FF2B5EF4-FFF2-40B4-BE49-F238E27FC236}">
                <a16:creationId xmlns:a16="http://schemas.microsoft.com/office/drawing/2014/main" xmlns="" id="{3BC58921-7789-4805-928B-53C699468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5" r="10789"/>
          <a:stretch>
            <a:fillRect/>
          </a:stretch>
        </p:blipFill>
        <p:spPr bwMode="auto">
          <a:xfrm>
            <a:off x="2703822" y="2151640"/>
            <a:ext cx="1217614" cy="131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7">
            <a:extLst>
              <a:ext uri="{FF2B5EF4-FFF2-40B4-BE49-F238E27FC236}">
                <a16:creationId xmlns:a16="http://schemas.microsoft.com/office/drawing/2014/main" xmlns="" id="{6887BFE1-216C-49F2-9960-13A3C74DBB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8723" y="2349964"/>
            <a:ext cx="263525" cy="2079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 dirty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1.</a:t>
            </a:r>
          </a:p>
        </p:txBody>
      </p:sp>
      <p:pic>
        <p:nvPicPr>
          <p:cNvPr id="1032" name="Imagen 29">
            <a:extLst>
              <a:ext uri="{FF2B5EF4-FFF2-40B4-BE49-F238E27FC236}">
                <a16:creationId xmlns:a16="http://schemas.microsoft.com/office/drawing/2014/main" xmlns="" id="{BD65A111-E669-42B8-890A-2D9259B06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11551"/>
          <a:stretch>
            <a:fillRect/>
          </a:stretch>
        </p:blipFill>
        <p:spPr bwMode="auto">
          <a:xfrm>
            <a:off x="4384622" y="1937898"/>
            <a:ext cx="1026768" cy="161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9">
            <a:extLst>
              <a:ext uri="{FF2B5EF4-FFF2-40B4-BE49-F238E27FC236}">
                <a16:creationId xmlns:a16="http://schemas.microsoft.com/office/drawing/2014/main" xmlns="" id="{A30FC998-C78A-4376-9E11-B02F1E5875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46430" y="2290832"/>
            <a:ext cx="265112" cy="206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 dirty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2.</a:t>
            </a:r>
          </a:p>
        </p:txBody>
      </p:sp>
      <p:pic>
        <p:nvPicPr>
          <p:cNvPr id="1034" name="Imagen 4">
            <a:extLst>
              <a:ext uri="{FF2B5EF4-FFF2-40B4-BE49-F238E27FC236}">
                <a16:creationId xmlns:a16="http://schemas.microsoft.com/office/drawing/2014/main" xmlns="" id="{79673037-A4F7-427C-843E-D3523E51C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61273" r="7620"/>
          <a:stretch>
            <a:fillRect/>
          </a:stretch>
        </p:blipFill>
        <p:spPr bwMode="auto">
          <a:xfrm>
            <a:off x="5698505" y="1873905"/>
            <a:ext cx="1599786" cy="125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11">
            <a:extLst>
              <a:ext uri="{FF2B5EF4-FFF2-40B4-BE49-F238E27FC236}">
                <a16:creationId xmlns:a16="http://schemas.microsoft.com/office/drawing/2014/main" xmlns="" id="{959EF36A-56F4-4DA5-A70D-53C7FE2C9D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76848" y="2002769"/>
            <a:ext cx="263525" cy="206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 dirty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3.</a:t>
            </a:r>
          </a:p>
        </p:txBody>
      </p:sp>
      <p:pic>
        <p:nvPicPr>
          <p:cNvPr id="1036" name="Imagen 26">
            <a:extLst>
              <a:ext uri="{FF2B5EF4-FFF2-40B4-BE49-F238E27FC236}">
                <a16:creationId xmlns:a16="http://schemas.microsoft.com/office/drawing/2014/main" xmlns="" id="{283F421A-23A8-4AB2-9E3F-A5184E11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b="-211"/>
          <a:stretch>
            <a:fillRect/>
          </a:stretch>
        </p:blipFill>
        <p:spPr bwMode="auto">
          <a:xfrm>
            <a:off x="7629699" y="1857773"/>
            <a:ext cx="1239837" cy="150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13">
            <a:extLst>
              <a:ext uri="{FF2B5EF4-FFF2-40B4-BE49-F238E27FC236}">
                <a16:creationId xmlns:a16="http://schemas.microsoft.com/office/drawing/2014/main" xmlns="" id="{85137BA7-3508-46E2-802C-2131926B83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85406" y="1917786"/>
            <a:ext cx="265112" cy="2079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 dirty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4.</a:t>
            </a:r>
          </a:p>
        </p:txBody>
      </p:sp>
      <p:pic>
        <p:nvPicPr>
          <p:cNvPr id="1038" name="Imagen 27">
            <a:extLst>
              <a:ext uri="{FF2B5EF4-FFF2-40B4-BE49-F238E27FC236}">
                <a16:creationId xmlns:a16="http://schemas.microsoft.com/office/drawing/2014/main" xmlns="" id="{7902D02D-BAB6-4F43-9B27-37AA43DEA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139" y="903149"/>
            <a:ext cx="1174680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15">
            <a:extLst>
              <a:ext uri="{FF2B5EF4-FFF2-40B4-BE49-F238E27FC236}">
                <a16:creationId xmlns:a16="http://schemas.microsoft.com/office/drawing/2014/main" xmlns="" id="{998C6193-E17E-45C0-9628-C7C311616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3060" y="2807563"/>
            <a:ext cx="265113" cy="206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 dirty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5.</a:t>
            </a:r>
          </a:p>
        </p:txBody>
      </p:sp>
      <p:pic>
        <p:nvPicPr>
          <p:cNvPr id="1040" name="Imagen 28">
            <a:extLst>
              <a:ext uri="{FF2B5EF4-FFF2-40B4-BE49-F238E27FC236}">
                <a16:creationId xmlns:a16="http://schemas.microsoft.com/office/drawing/2014/main" xmlns="" id="{49258A42-B460-4AB3-A3BB-AE855675D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221" y="830256"/>
            <a:ext cx="117468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17">
            <a:extLst>
              <a:ext uri="{FF2B5EF4-FFF2-40B4-BE49-F238E27FC236}">
                <a16:creationId xmlns:a16="http://schemas.microsoft.com/office/drawing/2014/main" xmlns="" id="{A798FCE7-7ADF-4484-933B-B750447324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55289" y="2741473"/>
            <a:ext cx="265112" cy="206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 dirty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6.</a:t>
            </a:r>
          </a:p>
        </p:txBody>
      </p:sp>
      <p:pic>
        <p:nvPicPr>
          <p:cNvPr id="1042" name="Imagen 30">
            <a:extLst>
              <a:ext uri="{FF2B5EF4-FFF2-40B4-BE49-F238E27FC236}">
                <a16:creationId xmlns:a16="http://schemas.microsoft.com/office/drawing/2014/main" xmlns="" id="{6B8FAED3-04AB-4331-B54E-A1CA656C6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12" y="3661810"/>
            <a:ext cx="117468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19">
            <a:extLst>
              <a:ext uri="{FF2B5EF4-FFF2-40B4-BE49-F238E27FC236}">
                <a16:creationId xmlns:a16="http://schemas.microsoft.com/office/drawing/2014/main" xmlns="" id="{E207D196-E0E9-4EFD-BDBE-50467DF45F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63672" y="4913288"/>
            <a:ext cx="263525" cy="206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 dirty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7.</a:t>
            </a:r>
          </a:p>
        </p:txBody>
      </p:sp>
      <p:pic>
        <p:nvPicPr>
          <p:cNvPr id="1044" name="Imagen 31">
            <a:extLst>
              <a:ext uri="{FF2B5EF4-FFF2-40B4-BE49-F238E27FC236}">
                <a16:creationId xmlns:a16="http://schemas.microsoft.com/office/drawing/2014/main" xmlns="" id="{F395A5B8-975C-467C-A537-EE34091FB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/>
          <a:stretch>
            <a:fillRect/>
          </a:stretch>
        </p:blipFill>
        <p:spPr bwMode="auto">
          <a:xfrm>
            <a:off x="3638603" y="3701567"/>
            <a:ext cx="1015654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21">
            <a:extLst>
              <a:ext uri="{FF2B5EF4-FFF2-40B4-BE49-F238E27FC236}">
                <a16:creationId xmlns:a16="http://schemas.microsoft.com/office/drawing/2014/main" xmlns="" id="{8E87E69F-180B-4992-8E7E-DEBC0C57D4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52566" y="5135262"/>
            <a:ext cx="263525" cy="2079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8.</a:t>
            </a:r>
          </a:p>
        </p:txBody>
      </p:sp>
      <p:pic>
        <p:nvPicPr>
          <p:cNvPr id="1046" name="Imagen 32">
            <a:extLst>
              <a:ext uri="{FF2B5EF4-FFF2-40B4-BE49-F238E27FC236}">
                <a16:creationId xmlns:a16="http://schemas.microsoft.com/office/drawing/2014/main" xmlns="" id="{31E2C850-8A8F-4CCE-A577-0365C8C6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631" y="3774144"/>
            <a:ext cx="114043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WordArt 23">
            <a:extLst>
              <a:ext uri="{FF2B5EF4-FFF2-40B4-BE49-F238E27FC236}">
                <a16:creationId xmlns:a16="http://schemas.microsoft.com/office/drawing/2014/main" xmlns="" id="{D37F24C6-0D9F-4D80-ACC3-1C7B99AF26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67253" y="4457216"/>
            <a:ext cx="263525" cy="206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9.</a:t>
            </a:r>
          </a:p>
        </p:txBody>
      </p:sp>
      <p:pic>
        <p:nvPicPr>
          <p:cNvPr id="1048" name="Imagen 34">
            <a:extLst>
              <a:ext uri="{FF2B5EF4-FFF2-40B4-BE49-F238E27FC236}">
                <a16:creationId xmlns:a16="http://schemas.microsoft.com/office/drawing/2014/main" xmlns="" id="{9EDFB1C1-FAE7-41DD-ADF1-406BCA69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r="2808"/>
          <a:stretch>
            <a:fillRect/>
          </a:stretch>
        </p:blipFill>
        <p:spPr bwMode="auto">
          <a:xfrm>
            <a:off x="6117224" y="3157051"/>
            <a:ext cx="1292363" cy="142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25">
            <a:extLst>
              <a:ext uri="{FF2B5EF4-FFF2-40B4-BE49-F238E27FC236}">
                <a16:creationId xmlns:a16="http://schemas.microsoft.com/office/drawing/2014/main" xmlns="" id="{47704E86-5B43-4C72-A85E-FAE2A18C63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74777" y="3868768"/>
            <a:ext cx="352425" cy="22615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 dirty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10.</a:t>
            </a:r>
          </a:p>
        </p:txBody>
      </p:sp>
      <p:pic>
        <p:nvPicPr>
          <p:cNvPr id="1050" name="Imagen 36">
            <a:extLst>
              <a:ext uri="{FF2B5EF4-FFF2-40B4-BE49-F238E27FC236}">
                <a16:creationId xmlns:a16="http://schemas.microsoft.com/office/drawing/2014/main" xmlns="" id="{C89FDE66-7F06-42AB-AF5E-4088A3DD5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" r="6744"/>
          <a:stretch>
            <a:fillRect/>
          </a:stretch>
        </p:blipFill>
        <p:spPr bwMode="auto">
          <a:xfrm>
            <a:off x="7629699" y="3453213"/>
            <a:ext cx="1002402" cy="15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27">
            <a:extLst>
              <a:ext uri="{FF2B5EF4-FFF2-40B4-BE49-F238E27FC236}">
                <a16:creationId xmlns:a16="http://schemas.microsoft.com/office/drawing/2014/main" xmlns="" id="{6EC2B1B9-11FB-4B11-A6DB-925AC1B45A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16315" y="4567234"/>
            <a:ext cx="354012" cy="206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11.</a:t>
            </a:r>
          </a:p>
        </p:txBody>
      </p:sp>
      <p:pic>
        <p:nvPicPr>
          <p:cNvPr id="1052" name="Imagen 37">
            <a:extLst>
              <a:ext uri="{FF2B5EF4-FFF2-40B4-BE49-F238E27FC236}">
                <a16:creationId xmlns:a16="http://schemas.microsoft.com/office/drawing/2014/main" xmlns="" id="{2BE21242-342D-42B2-8207-CE119DA29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29" y="3331300"/>
            <a:ext cx="1174681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WordArt 29">
            <a:extLst>
              <a:ext uri="{FF2B5EF4-FFF2-40B4-BE49-F238E27FC236}">
                <a16:creationId xmlns:a16="http://schemas.microsoft.com/office/drawing/2014/main" xmlns="" id="{A55CD64F-E4AB-453E-981A-4C619D71A3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20557" y="3530246"/>
            <a:ext cx="352425" cy="2079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12.</a:t>
            </a:r>
          </a:p>
        </p:txBody>
      </p:sp>
      <p:pic>
        <p:nvPicPr>
          <p:cNvPr id="1054" name="Imagen 33">
            <a:extLst>
              <a:ext uri="{FF2B5EF4-FFF2-40B4-BE49-F238E27FC236}">
                <a16:creationId xmlns:a16="http://schemas.microsoft.com/office/drawing/2014/main" xmlns="" id="{11B84D30-FFB5-4D5D-A0CA-8A35D7079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681" y="3217552"/>
            <a:ext cx="1174680" cy="113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31">
            <a:extLst>
              <a:ext uri="{FF2B5EF4-FFF2-40B4-BE49-F238E27FC236}">
                <a16:creationId xmlns:a16="http://schemas.microsoft.com/office/drawing/2014/main" xmlns="" id="{AEC5525C-131D-42A2-895D-36A07CC798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3221" y="4250841"/>
            <a:ext cx="354012" cy="206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13.</a:t>
            </a:r>
          </a:p>
        </p:txBody>
      </p:sp>
      <p:pic>
        <p:nvPicPr>
          <p:cNvPr id="1056" name="Imagen 35">
            <a:extLst>
              <a:ext uri="{FF2B5EF4-FFF2-40B4-BE49-F238E27FC236}">
                <a16:creationId xmlns:a16="http://schemas.microsoft.com/office/drawing/2014/main" xmlns="" id="{D6881465-D9DB-48B0-A2D6-6A05A3A6E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99" y="5002958"/>
            <a:ext cx="1015654" cy="150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WordArt 33">
            <a:extLst>
              <a:ext uri="{FF2B5EF4-FFF2-40B4-BE49-F238E27FC236}">
                <a16:creationId xmlns:a16="http://schemas.microsoft.com/office/drawing/2014/main" xmlns="" id="{4033A951-44F3-43FC-BAF4-3305403683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17224" y="5863259"/>
            <a:ext cx="352425" cy="2079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14.</a:t>
            </a:r>
          </a:p>
        </p:txBody>
      </p:sp>
      <p:pic>
        <p:nvPicPr>
          <p:cNvPr id="1058" name="Imagen 38">
            <a:extLst>
              <a:ext uri="{FF2B5EF4-FFF2-40B4-BE49-F238E27FC236}">
                <a16:creationId xmlns:a16="http://schemas.microsoft.com/office/drawing/2014/main" xmlns="" id="{D5A444AD-F7AA-4414-9BA6-894C2279C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062" y="4457216"/>
            <a:ext cx="1248998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5">
            <a:extLst>
              <a:ext uri="{FF2B5EF4-FFF2-40B4-BE49-F238E27FC236}">
                <a16:creationId xmlns:a16="http://schemas.microsoft.com/office/drawing/2014/main" xmlns="" id="{A5BBB450-401A-4AC5-85B1-D3E75757CD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86777" y="5642045"/>
            <a:ext cx="354013" cy="2079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15.</a:t>
            </a:r>
          </a:p>
        </p:txBody>
      </p:sp>
      <p:pic>
        <p:nvPicPr>
          <p:cNvPr id="1060" name="Imagen 39">
            <a:extLst>
              <a:ext uri="{FF2B5EF4-FFF2-40B4-BE49-F238E27FC236}">
                <a16:creationId xmlns:a16="http://schemas.microsoft.com/office/drawing/2014/main" xmlns="" id="{D049108D-9759-4491-8265-CDA76F7FD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7310" r="11086"/>
          <a:stretch>
            <a:fillRect/>
          </a:stretch>
        </p:blipFill>
        <p:spPr bwMode="auto">
          <a:xfrm>
            <a:off x="10030345" y="4608718"/>
            <a:ext cx="1511022" cy="176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7">
            <a:extLst>
              <a:ext uri="{FF2B5EF4-FFF2-40B4-BE49-F238E27FC236}">
                <a16:creationId xmlns:a16="http://schemas.microsoft.com/office/drawing/2014/main" xmlns="" id="{A38180FD-A68F-45BB-ABAD-01673648A7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10616" y="5031281"/>
            <a:ext cx="354013" cy="2079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s-CL" sz="1800" kern="10" spc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pattFill prst="dkDnDiag">
                  <a:fgClr>
                    <a:srgbClr val="FF0000"/>
                  </a:fgClr>
                  <a:bgClr>
                    <a:srgbClr val="FFCCCC"/>
                  </a:bgClr>
                </a:pattFill>
                <a:effectLst/>
                <a:latin typeface="Arial Black" panose="020B0A04020102020204" pitchFamily="34" charset="0"/>
              </a:rPr>
              <a:t>16.</a:t>
            </a:r>
          </a:p>
        </p:txBody>
      </p:sp>
    </p:spTree>
    <p:extLst>
      <p:ext uri="{BB962C8B-B14F-4D97-AF65-F5344CB8AC3E}">
        <p14:creationId xmlns:p14="http://schemas.microsoft.com/office/powerpoint/2010/main" val="2542700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475556_Education presentation_AAS_v5" id="{AAC57104-7B60-491F-A321-6BCAF93AC541}" vid="{5A43072C-36E0-4A5A-A3FF-E88D65C597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D0AD3E-9DDB-4E69-981A-7DAE0E9B5F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575C36-314A-42CB-9114-6E0CE4AB273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1C32B5E-029E-455A-86F0-091666CEE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Education presentation</Template>
  <TotalTime>0</TotalTime>
  <Words>273</Words>
  <Application>Microsoft Office PowerPoint</Application>
  <PresentationFormat>Panorámica</PresentationFormat>
  <Paragraphs>83</Paragraphs>
  <Slides>10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Corbel</vt:lpstr>
      <vt:lpstr>Kristen ITC</vt:lpstr>
      <vt:lpstr>Office Theme</vt:lpstr>
      <vt:lpstr>Job  Interviews</vt:lpstr>
      <vt:lpstr>Have you been in a job interview before or similar?  Do you think is a good idea to be  prepared to get a job interview?         </vt:lpstr>
      <vt:lpstr>Presentación de PowerPoint</vt:lpstr>
      <vt:lpstr>How much can you remember about the video?</vt:lpstr>
      <vt:lpstr>Quiz</vt:lpstr>
      <vt:lpstr>Suffixes and Job</vt:lpstr>
      <vt:lpstr>Presentación de PowerPoint</vt:lpstr>
      <vt:lpstr>Quiz</vt:lpstr>
      <vt:lpstr>Presentación de PowerPoint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2020-04-28T14:51:51Z</dcterms:created>
  <dcterms:modified xsi:type="dcterms:W3CDTF">2020-04-29T14:28:37Z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